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99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</p:sldIdLst>
  <p:sldSz cx="12192000" cy="6858000"/>
  <p:notesSz cx="6858000" cy="9144000"/>
  <p:embeddedFontLst>
    <p:embeddedFont>
      <p:font typeface="Roboto" panose="020B0604020202020204" charset="0"/>
      <p:regular r:id="rId47"/>
      <p:bold r:id="rId48"/>
      <p:italic r:id="rId49"/>
      <p:boldItalic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Consolas" panose="020B0609020204030204" pitchFamily="49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-422" y="-58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377408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38" name="Google Shape;13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8ab02c8d8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a8ab02c8d8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a8ab02c8d8_0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a8ab02c8d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a8ab02c8d8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a8ab02c8d8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8ab02c8d8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ga8ab02c8d8_0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a8ab02c8d8_0_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8ab02c8d8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a8ab02c8d8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a8ab02c8d8_0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8ab02c8d8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ga8ab02c8d8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a8ab02c8d8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8ab02c8d8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a8ab02c8d8_0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a8ab02c8d8_0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a8ab02c8d8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ga8ab02c8d8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a8ab02c8d8_0_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8ab02c8d8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ga8ab02c8d8_0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ga8ab02c8d8_0_1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8ab02c8d8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ga8ab02c8d8_0_1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a8ab02c8d8_0_1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a8ab02c8d8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ga8ab02c8d8_0_1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a8ab02c8d8_0_1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a8ab02c8d8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a8ab02c8d8_0_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a8ab02c8d8_0_1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8ab02c8d8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a8ab02c8d8_0_1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a8ab02c8d8_0_1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a8ab02c8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a8ab02c8d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a8ab02c8d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a8b8ff5c0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ga8b8ff5c0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a8b8ff5c0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36" name="Google Shape;336;ga8b8ff5c04_0_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a8b8ff5c0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a8b8ff5c04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a8b8ff5c04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a8b8ff5c0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a8b8ff5c04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ga8b8ff5c04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a8b8ff5c04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ga8b8ff5c04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a8b8ff5c04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a8b8ff5c0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a8b8ff5c04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ga8b8ff5c04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8b8ff5c04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ga8b8ff5c04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ga8b8ff5c04_0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a8b8ff5c0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ga8b8ff5c04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ga8b8ff5c04_0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a8b8ff5c04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ga8b8ff5c04_0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ga8b8ff5c04_0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a8b8ff5c04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ga8b8ff5c04_0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ga8b8ff5c04_0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a8b8ff5c0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a8b8ff5c04_0_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ga8b8ff5c04_0_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a8b8ff5c04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a8b8ff5c04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a8b8ff5c04_0_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a8b8ff5c04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ga8b8ff5c04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ga8b8ff5c04_0_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a8b8ff5c04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5" name="Google Shape;435;ga8b8ff5c04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ga8b8ff5c04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a8b8ff5c04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4" name="Google Shape;444;ga8b8ff5c04_0_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ga8b8ff5c04_0_1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a8b8ff5c04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3" name="Google Shape;453;ga8b8ff5c04_0_1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a8b8ff5c04_0_1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8b8ff5c04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2" name="Google Shape;462;ga8b8ff5c04_0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ga8b8ff5c04_0_1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a52cca78e1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3" name="Google Shape;473;ga52cca78e1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ga52cca78e1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475" name="Google Shape;475;ga52cca78e1_0_3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67" name="Google Shape;167;p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a8b8ff5c04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ga8b8ff5c04_0_1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ga8b8ff5c04_0_1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a547a790f0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1" name="Google Shape;491;ga547a790f0_1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ga547a790f0_1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9" name="Google Shape;49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01" name="Google Shape;501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42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1" name="Google Shape;51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13" name="Google Shape;513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44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6d51cde428386cf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6d51cde428386cf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36d51cde428386cf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52cca78e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a52cca78e1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a52cca78e1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8ab02c8d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a8ab02c8d8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a8ab02c8d8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8ab02c8d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8ab02c8d8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a8ab02c8d8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a52cca78e1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ga52cca78e1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a52cca78e1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filesystem#storing-file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filesystem#deleting-file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8.x/eloquent-relationships#one-to-one-polymorphic-relation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8.x/eloquent-relationships#one-to-one-polymorphic-relation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8.x/eloquent-relationships#one-to-many-polymorphic-relations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8.x/eloquent-relationships#one-to-many-polymorphic-relations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8.x/eloquent-relationships#polymorphic-relationships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foundation/" TargetMode="External"/><Relationship Id="rId13" Type="http://schemas.openxmlformats.org/officeDocument/2006/relationships/image" Target="../media/image26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www.vso.slack.com" TargetMode="External"/><Relationship Id="rId12" Type="http://schemas.openxmlformats.org/officeDocument/2006/relationships/hyperlink" Target="http://forum.softuni.bg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fb.com/VratsaSoftware" TargetMode="External"/><Relationship Id="rId11" Type="http://schemas.openxmlformats.org/officeDocument/2006/relationships/image" Target="../media/image25.png"/><Relationship Id="rId5" Type="http://schemas.openxmlformats.org/officeDocument/2006/relationships/hyperlink" Target="http://gnezdoto.vratsasoftware.com/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www.nest.bg" TargetMode="External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ephpleague/flysyste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laravel.com/docs/7.x/filesystem#configuratio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filesystem#the-public-disk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PHP WebDevelopment 2019</a:t>
            </a:r>
            <a:endParaRPr/>
          </a:p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Laravel</a:t>
            </a:r>
            <a:endParaRPr sz="7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Lab - 2 </a:t>
            </a:r>
            <a:endParaRPr sz="7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0"/>
          </a:p>
        </p:txBody>
      </p:sp>
      <p:sp>
        <p:nvSpPr>
          <p:cNvPr id="142" name="Google Shape;142;p13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Milena Tomova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Vratsa Software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"/>
          <p:cNvSpPr txBox="1">
            <a:spLocks noGrp="1"/>
          </p:cNvSpPr>
          <p:nvPr>
            <p:ph type="body" idx="1"/>
          </p:nvPr>
        </p:nvSpPr>
        <p:spPr>
          <a:xfrm>
            <a:off x="186900" y="1520325"/>
            <a:ext cx="11818200" cy="49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</a:rPr>
              <a:t>the command created new </a:t>
            </a:r>
            <a:r>
              <a:rPr lang="en-US" sz="2400" b="1">
                <a:solidFill>
                  <a:srgbClr val="434343"/>
                </a:solidFill>
              </a:rPr>
              <a:t>‘folder’</a:t>
            </a:r>
            <a:r>
              <a:rPr lang="en-US" sz="2400">
                <a:solidFill>
                  <a:srgbClr val="434343"/>
                </a:solidFill>
              </a:rPr>
              <a:t> in public directory</a:t>
            </a:r>
            <a:endParaRPr sz="24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</a:rPr>
              <a:t>and a </a:t>
            </a:r>
            <a:r>
              <a:rPr lang="en-US" sz="2400" b="1">
                <a:solidFill>
                  <a:srgbClr val="434343"/>
                </a:solidFill>
              </a:rPr>
              <a:t>public</a:t>
            </a:r>
            <a:r>
              <a:rPr lang="en-US" sz="2400">
                <a:solidFill>
                  <a:srgbClr val="434343"/>
                </a:solidFill>
              </a:rPr>
              <a:t> folder in </a:t>
            </a:r>
            <a:r>
              <a:rPr lang="en-US" sz="2400" b="1">
                <a:solidFill>
                  <a:srgbClr val="434343"/>
                </a:solidFill>
              </a:rPr>
              <a:t>storage/app</a:t>
            </a:r>
            <a:r>
              <a:rPr lang="en-US" sz="2400">
                <a:solidFill>
                  <a:srgbClr val="434343"/>
                </a:solidFill>
              </a:rPr>
              <a:t> path</a:t>
            </a:r>
            <a:endParaRPr sz="24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</a:endParaRPr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219" name="Google Shape;219;p2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Working with files</a:t>
            </a:r>
            <a:endParaRPr/>
          </a:p>
        </p:txBody>
      </p:sp>
      <p:sp>
        <p:nvSpPr>
          <p:cNvPr id="220" name="Google Shape;220;p22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221" name="Google Shape;2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3713" y="2514100"/>
            <a:ext cx="405765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888" y="5258200"/>
            <a:ext cx="4105275" cy="11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"/>
          <p:cNvSpPr txBox="1">
            <a:spLocks noGrp="1"/>
          </p:cNvSpPr>
          <p:nvPr>
            <p:ph type="body" idx="1"/>
          </p:nvPr>
        </p:nvSpPr>
        <p:spPr>
          <a:xfrm>
            <a:off x="186900" y="1520325"/>
            <a:ext cx="11818200" cy="49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/>
              <a:t>Once a file has been stored and the symbolic link has been created, you can create a URL to the files using the </a:t>
            </a:r>
            <a:r>
              <a:rPr lang="en-US" sz="2998">
                <a:solidFill>
                  <a:srgbClr val="F2A818"/>
                </a:solidFill>
              </a:rPr>
              <a:t>asset</a:t>
            </a:r>
            <a:r>
              <a:rPr lang="en-US" sz="2998"/>
              <a:t> helper function:</a:t>
            </a:r>
            <a:endParaRPr sz="2998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229" name="Google Shape;229;p2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Working with files</a:t>
            </a:r>
            <a:endParaRPr/>
          </a:p>
        </p:txBody>
      </p:sp>
      <p:sp>
        <p:nvSpPr>
          <p:cNvPr id="230" name="Google Shape;230;p23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31" name="Google Shape;231;p23"/>
          <p:cNvSpPr txBox="1"/>
          <p:nvPr/>
        </p:nvSpPr>
        <p:spPr>
          <a:xfrm>
            <a:off x="742200" y="3208025"/>
            <a:ext cx="10363200" cy="10503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echo </a:t>
            </a:r>
            <a:r>
              <a:rPr lang="en-US" sz="2399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asset</a:t>
            </a: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(‘storage/my_file.txt’)</a:t>
            </a: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"/>
          <p:cNvSpPr txBox="1">
            <a:spLocks noGrp="1"/>
          </p:cNvSpPr>
          <p:nvPr>
            <p:ph type="body" idx="1"/>
          </p:nvPr>
        </p:nvSpPr>
        <p:spPr>
          <a:xfrm>
            <a:off x="186900" y="1520325"/>
            <a:ext cx="11818200" cy="49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/>
              <a:t>To configure additional symbolic links in your filesystems configuration file - add them in config/filesystem.php</a:t>
            </a: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98"/>
              <a:t>Each of the configured links </a:t>
            </a:r>
            <a:r>
              <a:rPr lang="en-US" sz="2398" b="1"/>
              <a:t>will be created</a:t>
            </a:r>
            <a:r>
              <a:rPr lang="en-US" sz="2398"/>
              <a:t> when you run the </a:t>
            </a:r>
            <a:r>
              <a:rPr lang="en-US" sz="2398" b="1"/>
              <a:t>storage:link</a:t>
            </a:r>
            <a:r>
              <a:rPr lang="en-US" sz="2398"/>
              <a:t> command:</a:t>
            </a:r>
            <a:endParaRPr sz="23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238" name="Google Shape;238;p2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Working with files</a:t>
            </a:r>
            <a:endParaRPr/>
          </a:p>
        </p:txBody>
      </p:sp>
      <p:sp>
        <p:nvSpPr>
          <p:cNvPr id="239" name="Google Shape;239;p2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40" name="Google Shape;240;p24"/>
          <p:cNvSpPr txBox="1"/>
          <p:nvPr/>
        </p:nvSpPr>
        <p:spPr>
          <a:xfrm>
            <a:off x="684800" y="2734600"/>
            <a:ext cx="10363200" cy="3084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>
                <a:solidFill>
                  <a:srgbClr val="1A340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'links' =&gt; [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public_path('storage') =&gt; storage_path('app/public'),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public_path('images') =&gt; storage_path('app/images'),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9144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900"/>
              <a:t>To upload files via forms</a:t>
            </a:r>
            <a:r>
              <a:rPr lang="en-US" sz="2900" b="1"/>
              <a:t> </a:t>
            </a:r>
            <a:endParaRPr sz="2900" b="1"/>
          </a:p>
          <a:p>
            <a:pPr marL="9144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chemeClr val="dk1"/>
                </a:solidFill>
              </a:rPr>
              <a:t>Do not forget to -</a:t>
            </a:r>
            <a:endParaRPr sz="2900" b="1">
              <a:solidFill>
                <a:schemeClr val="dk1"/>
              </a:solidFill>
            </a:endParaRPr>
          </a:p>
          <a:p>
            <a:pPr marL="457200" lvl="0" indent="-412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Char char="-"/>
            </a:pPr>
            <a:r>
              <a:rPr lang="en-US" sz="2900">
                <a:solidFill>
                  <a:schemeClr val="dk1"/>
                </a:solidFill>
              </a:rPr>
              <a:t>set the form </a:t>
            </a:r>
            <a:r>
              <a:rPr lang="en-US" sz="2900" b="1">
                <a:solidFill>
                  <a:schemeClr val="dk1"/>
                </a:solidFill>
              </a:rPr>
              <a:t>enctype</a:t>
            </a:r>
            <a:r>
              <a:rPr lang="en-US" sz="2900">
                <a:solidFill>
                  <a:schemeClr val="dk1"/>
                </a:solidFill>
              </a:rPr>
              <a:t> to </a:t>
            </a:r>
            <a:r>
              <a:rPr lang="en-US" sz="2900" b="1">
                <a:solidFill>
                  <a:schemeClr val="dk1"/>
                </a:solidFill>
              </a:rPr>
              <a:t>multipart/form-data</a:t>
            </a:r>
            <a:endParaRPr sz="2900" b="1">
              <a:solidFill>
                <a:schemeClr val="dk1"/>
              </a:solidFill>
            </a:endParaRPr>
          </a:p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-"/>
            </a:pPr>
            <a:r>
              <a:rPr lang="en-US" sz="2900"/>
              <a:t>add </a:t>
            </a:r>
            <a:r>
              <a:rPr lang="en-US" sz="2900" b="1"/>
              <a:t>input</a:t>
            </a:r>
            <a:r>
              <a:rPr lang="en-US" sz="2900"/>
              <a:t> type </a:t>
            </a:r>
            <a:r>
              <a:rPr lang="en-US" sz="2900" b="1"/>
              <a:t>file</a:t>
            </a:r>
            <a:r>
              <a:rPr lang="en-US" sz="2900"/>
              <a:t> </a:t>
            </a:r>
            <a:endParaRPr sz="2900">
              <a:solidFill>
                <a:schemeClr val="dk1"/>
              </a:solidFill>
            </a:endParaRPr>
          </a:p>
        </p:txBody>
      </p:sp>
      <p:sp>
        <p:nvSpPr>
          <p:cNvPr id="247" name="Google Shape;247;p25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11430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400"/>
              <a:t>Upload files </a:t>
            </a:r>
            <a:endParaRPr/>
          </a:p>
        </p:txBody>
      </p:sp>
      <p:sp>
        <p:nvSpPr>
          <p:cNvPr id="248" name="Google Shape;248;p2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6"/>
          <p:cNvSpPr txBox="1">
            <a:spLocks noGrp="1"/>
          </p:cNvSpPr>
          <p:nvPr>
            <p:ph type="body" idx="1"/>
          </p:nvPr>
        </p:nvSpPr>
        <p:spPr>
          <a:xfrm>
            <a:off x="186900" y="1520325"/>
            <a:ext cx="11818200" cy="49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255" name="Google Shape;255;p2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Upload files</a:t>
            </a:r>
            <a:endParaRPr/>
          </a:p>
        </p:txBody>
      </p:sp>
      <p:sp>
        <p:nvSpPr>
          <p:cNvPr id="256" name="Google Shape;256;p26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57" name="Google Shape;257;p26"/>
          <p:cNvSpPr txBox="1"/>
          <p:nvPr/>
        </p:nvSpPr>
        <p:spPr>
          <a:xfrm>
            <a:off x="684800" y="1520325"/>
            <a:ext cx="10363200" cy="2419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>
                <a:solidFill>
                  <a:srgbClr val="1A340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{!! Form::open(['action' =&gt; 'UsersController@store', </a:t>
            </a:r>
            <a:endParaRPr sz="18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82880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'method' =&gt; 'POST', </a:t>
            </a:r>
            <a:endParaRPr sz="18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82880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US" sz="18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enctype</a:t>
            </a:r>
            <a:r>
              <a:rPr lang="en-US" sz="18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' =&gt; '</a:t>
            </a:r>
            <a:r>
              <a:rPr lang="en-US" sz="180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multipart/form-data</a:t>
            </a:r>
            <a:r>
              <a:rPr lang="en-US" sz="18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endParaRPr sz="18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82880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]) !!}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684800" y="5261250"/>
            <a:ext cx="10363200" cy="882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>
                <a:solidFill>
                  <a:srgbClr val="1A340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{!! Form::file('stock_image') !!}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documentation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The </a:t>
            </a:r>
            <a:r>
              <a:rPr lang="en-US" sz="2400" b="1">
                <a:solidFill>
                  <a:schemeClr val="dk1"/>
                </a:solidFill>
              </a:rPr>
              <a:t>put</a:t>
            </a:r>
            <a:r>
              <a:rPr lang="en-US" sz="2400">
                <a:solidFill>
                  <a:schemeClr val="dk1"/>
                </a:solidFill>
              </a:rPr>
              <a:t> method may be used to store raw file contents on a disk. 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Remember, </a:t>
            </a:r>
            <a:r>
              <a:rPr lang="en-US" sz="2400" b="1">
                <a:solidFill>
                  <a:schemeClr val="dk1"/>
                </a:solidFill>
              </a:rPr>
              <a:t>all file paths</a:t>
            </a:r>
            <a:r>
              <a:rPr lang="en-US" sz="2400">
                <a:solidFill>
                  <a:schemeClr val="dk1"/>
                </a:solidFill>
              </a:rPr>
              <a:t> should be specified relative to the </a:t>
            </a:r>
            <a:r>
              <a:rPr lang="en-US" sz="2400" b="1">
                <a:solidFill>
                  <a:schemeClr val="dk1"/>
                </a:solidFill>
              </a:rPr>
              <a:t>"root" location </a:t>
            </a:r>
            <a:r>
              <a:rPr lang="en-US" sz="2400">
                <a:solidFill>
                  <a:schemeClr val="dk1"/>
                </a:solidFill>
              </a:rPr>
              <a:t>configured for the disk: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65" name="Google Shape;265;p2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11430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400"/>
              <a:t>Working with files</a:t>
            </a:r>
            <a:endParaRPr/>
          </a:p>
        </p:txBody>
      </p:sp>
      <p:sp>
        <p:nvSpPr>
          <p:cNvPr id="266" name="Google Shape;266;p2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67" name="Google Shape;267;p27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300"/>
              <a:t>Storing files</a:t>
            </a:r>
            <a:endParaRPr sz="203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8"/>
          <p:cNvSpPr txBox="1">
            <a:spLocks noGrp="1"/>
          </p:cNvSpPr>
          <p:nvPr>
            <p:ph type="body" idx="1"/>
          </p:nvPr>
        </p:nvSpPr>
        <p:spPr>
          <a:xfrm>
            <a:off x="186900" y="1520325"/>
            <a:ext cx="11818200" cy="49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dirty="0"/>
              <a:t>To </a:t>
            </a:r>
            <a:r>
              <a:rPr lang="en-US" sz="2400" b="1" dirty="0" smtClean="0">
                <a:solidFill>
                  <a:srgbClr val="FFC000"/>
                </a:solidFill>
              </a:rPr>
              <a:t>create</a:t>
            </a:r>
            <a:r>
              <a:rPr lang="en-US" sz="2400" dirty="0" smtClean="0"/>
              <a:t> </a:t>
            </a:r>
            <a:r>
              <a:rPr lang="en-US" sz="2400" dirty="0"/>
              <a:t>a file </a:t>
            </a:r>
            <a:r>
              <a:rPr lang="en-US" sz="2400" dirty="0" smtClean="0"/>
              <a:t>from a </a:t>
            </a:r>
            <a:r>
              <a:rPr lang="en-US" sz="2400" b="1" dirty="0" smtClean="0">
                <a:solidFill>
                  <a:srgbClr val="FFC000"/>
                </a:solidFill>
              </a:rPr>
              <a:t>raw content </a:t>
            </a:r>
            <a:r>
              <a:rPr lang="en-US" sz="2400" dirty="0" smtClean="0"/>
              <a:t>with </a:t>
            </a:r>
            <a:r>
              <a:rPr lang="en-US" sz="2400" dirty="0"/>
              <a:t>a name set at the backend</a:t>
            </a:r>
            <a:endParaRPr sz="24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 dirty="0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 dirty="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 dirty="0"/>
          </a:p>
        </p:txBody>
      </p:sp>
      <p:sp>
        <p:nvSpPr>
          <p:cNvPr id="274" name="Google Shape;274;p2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Working with files</a:t>
            </a:r>
            <a:endParaRPr/>
          </a:p>
        </p:txBody>
      </p:sp>
      <p:sp>
        <p:nvSpPr>
          <p:cNvPr id="275" name="Google Shape;275;p28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76" name="Google Shape;276;p28"/>
          <p:cNvSpPr txBox="1"/>
          <p:nvPr/>
        </p:nvSpPr>
        <p:spPr>
          <a:xfrm>
            <a:off x="684800" y="2734600"/>
            <a:ext cx="10363200" cy="27978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>
                <a:solidFill>
                  <a:srgbClr val="1A340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998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use Illuminate\Support\Facades\Storage;</a:t>
            </a:r>
            <a:endParaRPr sz="2998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998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Storage::put('file.jpg', $contents);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9"/>
          <p:cNvSpPr txBox="1">
            <a:spLocks noGrp="1"/>
          </p:cNvSpPr>
          <p:nvPr>
            <p:ph type="body" idx="1"/>
          </p:nvPr>
        </p:nvSpPr>
        <p:spPr>
          <a:xfrm>
            <a:off x="186900" y="1520325"/>
            <a:ext cx="11818200" cy="49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/>
              <a:t>Store a file from the request,</a:t>
            </a: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/>
              <a:t> the </a:t>
            </a:r>
            <a:r>
              <a:rPr lang="en-US" sz="2400" b="1"/>
              <a:t>filename</a:t>
            </a:r>
            <a:r>
              <a:rPr lang="en-US" sz="2400"/>
              <a:t>, the file is stored under, is generated </a:t>
            </a:r>
            <a:r>
              <a:rPr lang="en-US" sz="2400" b="1"/>
              <a:t>automatically</a:t>
            </a:r>
            <a:r>
              <a:rPr lang="en-US" sz="2400"/>
              <a:t> and is </a:t>
            </a:r>
            <a:r>
              <a:rPr lang="en-US" sz="2400" b="1"/>
              <a:t>unique</a:t>
            </a:r>
            <a:endParaRPr sz="2400" b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/>
              <a:t>	</a:t>
            </a:r>
            <a:r>
              <a:rPr lang="en-US" sz="2400" b="1">
                <a:solidFill>
                  <a:srgbClr val="F2A818"/>
                </a:solidFill>
              </a:rPr>
              <a:t>user_images/r5bB9OK7LU42WEbkgZkO8joQQXisj0tHtSN5P1NB.png</a:t>
            </a:r>
            <a:endParaRPr sz="2400" b="1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b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283" name="Google Shape;283;p2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Working with files</a:t>
            </a:r>
            <a:endParaRPr/>
          </a:p>
        </p:txBody>
      </p:sp>
      <p:sp>
        <p:nvSpPr>
          <p:cNvPr id="284" name="Google Shape;284;p29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85" name="Google Shape;285;p29"/>
          <p:cNvSpPr txBox="1"/>
          <p:nvPr/>
        </p:nvSpPr>
        <p:spPr>
          <a:xfrm>
            <a:off x="684800" y="2734600"/>
            <a:ext cx="10363200" cy="1305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>
                <a:solidFill>
                  <a:srgbClr val="1A340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598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$path = $request-&gt;file('image')-&gt;store('user_images');</a:t>
            </a:r>
            <a:endParaRPr sz="2598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998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6" name="Google Shape;286;p29"/>
          <p:cNvSpPr/>
          <p:nvPr/>
        </p:nvSpPr>
        <p:spPr>
          <a:xfrm>
            <a:off x="2475225" y="6051149"/>
            <a:ext cx="2334000" cy="743700"/>
          </a:xfrm>
          <a:prstGeom prst="wedgeRoundRectCallout">
            <a:avLst>
              <a:gd name="adj1" fmla="val -88310"/>
              <a:gd name="adj2" fmla="val -107160"/>
              <a:gd name="adj3" fmla="val 16667"/>
            </a:avLst>
          </a:prstGeom>
          <a:solidFill>
            <a:schemeClr val="dk1">
              <a:alpha val="80000"/>
            </a:schemeClr>
          </a:solidFill>
          <a:ln w="19050" cap="flat" cmpd="sng">
            <a:solidFill>
              <a:schemeClr val="dk1">
                <a:alpha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store() parameter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29"/>
          <p:cNvSpPr/>
          <p:nvPr/>
        </p:nvSpPr>
        <p:spPr>
          <a:xfrm>
            <a:off x="6358725" y="1520325"/>
            <a:ext cx="3056100" cy="812400"/>
          </a:xfrm>
          <a:prstGeom prst="wedgeRoundRectCallout">
            <a:avLst>
              <a:gd name="adj1" fmla="val -69248"/>
              <a:gd name="adj2" fmla="val 141851"/>
              <a:gd name="adj3" fmla="val 16667"/>
            </a:avLst>
          </a:prstGeom>
          <a:solidFill>
            <a:schemeClr val="dk1">
              <a:alpha val="80000"/>
            </a:schemeClr>
          </a:solidFill>
          <a:ln w="19050" cap="flat" cmpd="sng">
            <a:solidFill>
              <a:schemeClr val="dk1">
                <a:alpha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file input name in the form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29"/>
          <p:cNvSpPr/>
          <p:nvPr/>
        </p:nvSpPr>
        <p:spPr>
          <a:xfrm>
            <a:off x="9414825" y="5604048"/>
            <a:ext cx="2334000" cy="1117500"/>
          </a:xfrm>
          <a:prstGeom prst="wedgeRoundRectCallout">
            <a:avLst>
              <a:gd name="adj1" fmla="val -53694"/>
              <a:gd name="adj2" fmla="val -229743"/>
              <a:gd name="adj3" fmla="val 16667"/>
            </a:avLst>
          </a:prstGeom>
          <a:solidFill>
            <a:schemeClr val="dk1">
              <a:alpha val="80000"/>
            </a:schemeClr>
          </a:solidFill>
          <a:ln w="19050" cap="flat" cmpd="sng">
            <a:solidFill>
              <a:schemeClr val="dk1">
                <a:alpha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folder with this name is created in the storage/app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0"/>
          <p:cNvSpPr txBox="1">
            <a:spLocks noGrp="1"/>
          </p:cNvSpPr>
          <p:nvPr>
            <p:ph type="body" idx="1"/>
          </p:nvPr>
        </p:nvSpPr>
        <p:spPr>
          <a:xfrm>
            <a:off x="186900" y="1520325"/>
            <a:ext cx="11818200" cy="49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/>
              <a:t>Store a file from the request, using Storage Facade</a:t>
            </a: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295" name="Google Shape;295;p3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Working with files</a:t>
            </a:r>
            <a:endParaRPr/>
          </a:p>
        </p:txBody>
      </p:sp>
      <p:sp>
        <p:nvSpPr>
          <p:cNvPr id="296" name="Google Shape;296;p30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97" name="Google Shape;297;p30"/>
          <p:cNvSpPr txBox="1"/>
          <p:nvPr/>
        </p:nvSpPr>
        <p:spPr>
          <a:xfrm>
            <a:off x="684800" y="2734600"/>
            <a:ext cx="10363200" cy="11478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>
                <a:solidFill>
                  <a:srgbClr val="1A340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98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$path = Storage::putFile('user_images', $request-&gt;file('image'));</a:t>
            </a:r>
            <a:endParaRPr sz="2098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998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1"/>
          <p:cNvSpPr txBox="1">
            <a:spLocks noGrp="1"/>
          </p:cNvSpPr>
          <p:nvPr>
            <p:ph type="body" idx="1"/>
          </p:nvPr>
        </p:nvSpPr>
        <p:spPr>
          <a:xfrm>
            <a:off x="186900" y="1520325"/>
            <a:ext cx="11818200" cy="49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/>
              <a:t>Set a filename for the file and store the file with that name.</a:t>
            </a: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98"/>
              <a:t>The new image will be stored </a:t>
            </a:r>
            <a:r>
              <a:rPr lang="en-US" sz="2498" b="1"/>
              <a:t>under same name</a:t>
            </a:r>
            <a:r>
              <a:rPr lang="en-US" sz="2498"/>
              <a:t>, so there be no need to take care for orphan images in the storage. Updated user image </a:t>
            </a:r>
            <a:r>
              <a:rPr lang="en-US" sz="2498" b="1"/>
              <a:t>will overwrite</a:t>
            </a:r>
            <a:r>
              <a:rPr lang="en-US" sz="2498"/>
              <a:t> the old one.</a:t>
            </a:r>
            <a:endParaRPr sz="24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04" name="Google Shape;304;p3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Working with files</a:t>
            </a:r>
            <a:endParaRPr/>
          </a:p>
        </p:txBody>
      </p:sp>
      <p:sp>
        <p:nvSpPr>
          <p:cNvPr id="305" name="Google Shape;305;p31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306" name="Google Shape;306;p31"/>
          <p:cNvSpPr txBox="1"/>
          <p:nvPr/>
        </p:nvSpPr>
        <p:spPr>
          <a:xfrm>
            <a:off x="684800" y="2734600"/>
            <a:ext cx="10363200" cy="1764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>
                <a:solidFill>
                  <a:srgbClr val="1A340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3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$path = $request-&gt;file('image')</a:t>
            </a:r>
            <a:endParaRPr sz="23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-&gt;storeAs('user_images', $request-&gt;user()-&gt;id . '.png');</a:t>
            </a:r>
            <a:endParaRPr sz="23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998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74A8A"/>
                </a:solidFill>
              </a:rPr>
              <a:t>1. Working with files</a:t>
            </a:r>
            <a:endParaRPr sz="2000" u="sng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74A8A"/>
                </a:solidFill>
              </a:rPr>
              <a:t>2. Polymorphic Relations</a:t>
            </a:r>
            <a:endParaRPr sz="2000">
              <a:solidFill>
                <a:srgbClr val="474A8A"/>
              </a:solidFill>
            </a:endParaRPr>
          </a:p>
          <a:p>
            <a:pPr marL="514041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2"/>
          <p:cNvSpPr txBox="1">
            <a:spLocks noGrp="1"/>
          </p:cNvSpPr>
          <p:nvPr>
            <p:ph type="body" idx="1"/>
          </p:nvPr>
        </p:nvSpPr>
        <p:spPr>
          <a:xfrm>
            <a:off x="186900" y="1520325"/>
            <a:ext cx="11818200" cy="49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/>
              <a:t>In case you need to store the file </a:t>
            </a:r>
            <a:r>
              <a:rPr lang="en-US" sz="2400" b="1"/>
              <a:t>with its original name</a:t>
            </a:r>
            <a:r>
              <a:rPr lang="en-US" sz="2400"/>
              <a:t> - </a:t>
            </a: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/>
              <a:t>Then use </a:t>
            </a:r>
            <a:r>
              <a:rPr lang="en-US" sz="2400" b="1"/>
              <a:t>$name</a:t>
            </a:r>
            <a:r>
              <a:rPr lang="en-US" sz="2400"/>
              <a:t> to save it in the data base or for other logic.</a:t>
            </a: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13" name="Google Shape;313;p3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Working with files</a:t>
            </a:r>
            <a:endParaRPr/>
          </a:p>
        </p:txBody>
      </p:sp>
      <p:sp>
        <p:nvSpPr>
          <p:cNvPr id="314" name="Google Shape;314;p32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315" name="Google Shape;315;p32"/>
          <p:cNvSpPr txBox="1"/>
          <p:nvPr/>
        </p:nvSpPr>
        <p:spPr>
          <a:xfrm>
            <a:off x="684800" y="2734600"/>
            <a:ext cx="10363200" cy="16644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98">
                <a:solidFill>
                  <a:srgbClr val="1A340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298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use Illuminate\Support\Facades\Storage;</a:t>
            </a:r>
            <a:endParaRPr sz="2298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98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$name = $request-&gt;file('image')-&gt;getClientOriginalName();</a:t>
            </a:r>
            <a:endParaRPr sz="2298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98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298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3"/>
          <p:cNvSpPr txBox="1">
            <a:spLocks noGrp="1"/>
          </p:cNvSpPr>
          <p:nvPr>
            <p:ph type="body" idx="1"/>
          </p:nvPr>
        </p:nvSpPr>
        <p:spPr>
          <a:xfrm>
            <a:off x="186900" y="1520325"/>
            <a:ext cx="11818200" cy="49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/>
              <a:t>To remove a file from </a:t>
            </a:r>
            <a:r>
              <a:rPr lang="en-US" sz="2998" u="sng">
                <a:solidFill>
                  <a:schemeClr val="hlink"/>
                </a:solidFill>
                <a:hlinkClick r:id="rId3"/>
              </a:rPr>
              <a:t>the storage</a:t>
            </a:r>
            <a:r>
              <a:rPr lang="en-US" sz="2998"/>
              <a:t> - you need to know its name and the folder it resides in the </a:t>
            </a:r>
            <a:r>
              <a:rPr lang="en-US" sz="2998" b="1"/>
              <a:t>storage/app</a:t>
            </a:r>
            <a:endParaRPr sz="2998" b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22" name="Google Shape;322;p3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Working with files</a:t>
            </a:r>
            <a:endParaRPr/>
          </a:p>
        </p:txBody>
      </p:sp>
      <p:sp>
        <p:nvSpPr>
          <p:cNvPr id="323" name="Google Shape;323;p33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324" name="Google Shape;324;p33"/>
          <p:cNvSpPr txBox="1"/>
          <p:nvPr/>
        </p:nvSpPr>
        <p:spPr>
          <a:xfrm>
            <a:off x="712350" y="2921125"/>
            <a:ext cx="10767300" cy="36870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>
                <a:solidFill>
                  <a:srgbClr val="1A340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use Illuminate\Support\Facades\Storage;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//delete single file from storage</a:t>
            </a:r>
            <a:endParaRPr sz="24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Storage::delete('folder/filename.jpg');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//delete multiple files from storage</a:t>
            </a:r>
            <a:endParaRPr sz="24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Storage::delete(['folder/filename.jpg', 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28600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'folder/filename2.jpg']);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998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4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 b="1"/>
              <a:t>Allow admins to add photo for </a:t>
            </a:r>
            <a:endParaRPr sz="2800" b="1"/>
          </a:p>
          <a:p>
            <a:pPr marL="457200" lvl="0" indent="-406400" algn="l" rtl="0">
              <a:spcBef>
                <a:spcPts val="600"/>
              </a:spcBef>
              <a:spcAft>
                <a:spcPts val="0"/>
              </a:spcAft>
              <a:buSzPts val="2800"/>
              <a:buChar char="-"/>
            </a:pPr>
            <a:r>
              <a:rPr lang="en-US" sz="2800" b="1"/>
              <a:t>halls</a:t>
            </a:r>
            <a:endParaRPr sz="2800" b="1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sz="2800" b="1"/>
              <a:t>courses</a:t>
            </a:r>
            <a:endParaRPr sz="2800" b="1"/>
          </a:p>
          <a:p>
            <a:pPr marL="914400" lvl="1" indent="-406400" algn="l" rtl="0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sz="2800"/>
              <a:t>the photo is to be changed and deleted</a:t>
            </a:r>
            <a:endParaRPr sz="2800"/>
          </a:p>
          <a:p>
            <a:pPr marL="914400" lvl="1" indent="-406400" algn="l" rtl="0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sz="2800"/>
              <a:t>make sure that after the photo is being replaced or deleted it is removed from the host storage as well</a:t>
            </a:r>
            <a:endParaRPr sz="28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331" name="Google Shape;331;p34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2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5"/>
          <p:cNvSpPr txBox="1"/>
          <p:nvPr/>
        </p:nvSpPr>
        <p:spPr>
          <a:xfrm>
            <a:off x="4393125" y="2275475"/>
            <a:ext cx="3385800" cy="11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Polymorphic Relations</a:t>
            </a:r>
            <a:endParaRPr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6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documentation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A polymorphic relationship allows the target model to belong to more than one type of model using a single association.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 b="1">
                <a:solidFill>
                  <a:schemeClr val="dk1"/>
                </a:solidFill>
              </a:rPr>
              <a:t>users</a:t>
            </a:r>
            <a:r>
              <a:rPr lang="en-US" sz="2400">
                <a:solidFill>
                  <a:schemeClr val="dk1"/>
                </a:solidFill>
              </a:rPr>
              <a:t> can have pictures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 b="1">
                <a:solidFill>
                  <a:schemeClr val="dk1"/>
                </a:solidFill>
              </a:rPr>
              <a:t>halls</a:t>
            </a:r>
            <a:r>
              <a:rPr lang="en-US" sz="2400">
                <a:solidFill>
                  <a:schemeClr val="dk1"/>
                </a:solidFill>
              </a:rPr>
              <a:t> can have pictures</a:t>
            </a:r>
            <a:endParaRPr sz="240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We can solve this by creating an Image model and write all pictures in an images table in the Data Base.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345" name="Google Shape;345;p3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11430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400"/>
              <a:t>Polymorphic Relations</a:t>
            </a:r>
            <a:endParaRPr/>
          </a:p>
        </p:txBody>
      </p:sp>
      <p:sp>
        <p:nvSpPr>
          <p:cNvPr id="346" name="Google Shape;346;p3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347" name="Google Shape;347;p3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300"/>
              <a:t>one-to-one</a:t>
            </a:r>
            <a:endParaRPr sz="3300"/>
          </a:p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300"/>
              <a:t>Polymorphic Relations</a:t>
            </a:r>
            <a:endParaRPr sz="203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7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documentation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Why to create a separate Image model?</a:t>
            </a:r>
            <a:endParaRPr sz="2400" b="1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We allow users to upload images and may be these images will have their behaviour -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must be cropped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resized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etc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354" name="Google Shape;354;p3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11430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400"/>
              <a:t>Polymorphic Relations</a:t>
            </a:r>
            <a:endParaRPr/>
          </a:p>
        </p:txBody>
      </p:sp>
      <p:sp>
        <p:nvSpPr>
          <p:cNvPr id="355" name="Google Shape;355;p3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356" name="Google Shape;356;p37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300"/>
              <a:t>Polymorphic Relations</a:t>
            </a:r>
            <a:endParaRPr sz="203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8"/>
          <p:cNvSpPr txBox="1">
            <a:spLocks noGrp="1"/>
          </p:cNvSpPr>
          <p:nvPr>
            <p:ph type="body" idx="1"/>
          </p:nvPr>
        </p:nvSpPr>
        <p:spPr>
          <a:xfrm>
            <a:off x="186900" y="1397425"/>
            <a:ext cx="11818200" cy="50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/>
              <a:t>table structure</a:t>
            </a: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63" name="Google Shape;363;p3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One to one polymorphic relations</a:t>
            </a:r>
            <a:endParaRPr/>
          </a:p>
        </p:txBody>
      </p:sp>
      <p:sp>
        <p:nvSpPr>
          <p:cNvPr id="364" name="Google Shape;364;p38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365" name="Google Shape;365;p38"/>
          <p:cNvSpPr txBox="1"/>
          <p:nvPr/>
        </p:nvSpPr>
        <p:spPr>
          <a:xfrm>
            <a:off x="683725" y="2232425"/>
            <a:ext cx="4728000" cy="36870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>
                <a:solidFill>
                  <a:srgbClr val="1A340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halls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id - integer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name - string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users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id - integer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name - string</a:t>
            </a:r>
            <a:endParaRPr sz="2998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6" name="Google Shape;366;p38"/>
          <p:cNvSpPr txBox="1"/>
          <p:nvPr/>
        </p:nvSpPr>
        <p:spPr>
          <a:xfrm>
            <a:off x="5942650" y="2298750"/>
            <a:ext cx="5007000" cy="36870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>
                <a:solidFill>
                  <a:srgbClr val="1A340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images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id - integer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url - string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imageable_id - integer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imageable_type - string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9"/>
          <p:cNvSpPr txBox="1">
            <a:spLocks noGrp="1"/>
          </p:cNvSpPr>
          <p:nvPr>
            <p:ph type="body" idx="1"/>
          </p:nvPr>
        </p:nvSpPr>
        <p:spPr>
          <a:xfrm>
            <a:off x="186900" y="1397425"/>
            <a:ext cx="11818200" cy="50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dirty="0"/>
              <a:t>Models structure - </a:t>
            </a:r>
            <a:endParaRPr sz="2998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dirty="0"/>
              <a:t>the shared </a:t>
            </a:r>
            <a:r>
              <a:rPr lang="en-US" sz="2998" b="1" dirty="0"/>
              <a:t>Image</a:t>
            </a:r>
            <a:r>
              <a:rPr lang="en-US" sz="2998" dirty="0"/>
              <a:t> model </a:t>
            </a:r>
            <a:endParaRPr sz="2998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 dirty="0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 dirty="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 dirty="0"/>
          </a:p>
        </p:txBody>
      </p:sp>
      <p:sp>
        <p:nvSpPr>
          <p:cNvPr id="373" name="Google Shape;373;p3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One to one polymorphic relations</a:t>
            </a:r>
            <a:endParaRPr/>
          </a:p>
        </p:txBody>
      </p:sp>
      <p:sp>
        <p:nvSpPr>
          <p:cNvPr id="374" name="Google Shape;374;p39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375" name="Google Shape;375;p39"/>
          <p:cNvSpPr txBox="1"/>
          <p:nvPr/>
        </p:nvSpPr>
        <p:spPr>
          <a:xfrm>
            <a:off x="5737575" y="1185925"/>
            <a:ext cx="6025800" cy="54474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dirty="0">
                <a:solidFill>
                  <a:srgbClr val="1A340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class Image extends Model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/**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* Get the owning </a:t>
            </a:r>
            <a:r>
              <a:rPr lang="en-US" sz="1600" dirty="0" err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imageable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model.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*/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public function </a:t>
            </a:r>
            <a:r>
              <a:rPr lang="en-US" sz="1600" dirty="0" err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imageable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   return $this-&gt;</a:t>
            </a:r>
            <a:r>
              <a:rPr lang="en-US" sz="1600" dirty="0" err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morphTo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0"/>
          <p:cNvSpPr txBox="1">
            <a:spLocks noGrp="1"/>
          </p:cNvSpPr>
          <p:nvPr>
            <p:ph type="body" idx="1"/>
          </p:nvPr>
        </p:nvSpPr>
        <p:spPr>
          <a:xfrm>
            <a:off x="186900" y="1397425"/>
            <a:ext cx="11818200" cy="50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/>
              <a:t>Models structure - </a:t>
            </a: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82" name="Google Shape;382;p4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One to one polymorphic relations</a:t>
            </a:r>
            <a:endParaRPr/>
          </a:p>
        </p:txBody>
      </p:sp>
      <p:sp>
        <p:nvSpPr>
          <p:cNvPr id="383" name="Google Shape;383;p40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384" name="Google Shape;384;p40"/>
          <p:cNvSpPr txBox="1"/>
          <p:nvPr/>
        </p:nvSpPr>
        <p:spPr>
          <a:xfrm>
            <a:off x="3761850" y="1185925"/>
            <a:ext cx="8001600" cy="54474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dirty="0">
                <a:solidFill>
                  <a:srgbClr val="1A340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class User extends Model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/**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* Get the user's image.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*/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public function image()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   return $this-&gt;</a:t>
            </a:r>
            <a:r>
              <a:rPr lang="en-US" sz="1600" dirty="0" err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morphOne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('App\Models\Image', '</a:t>
            </a:r>
            <a:r>
              <a:rPr lang="en-US" sz="1600" dirty="0" err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imageable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');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1"/>
          <p:cNvSpPr txBox="1">
            <a:spLocks noGrp="1"/>
          </p:cNvSpPr>
          <p:nvPr>
            <p:ph type="body" idx="1"/>
          </p:nvPr>
        </p:nvSpPr>
        <p:spPr>
          <a:xfrm>
            <a:off x="186900" y="1397425"/>
            <a:ext cx="11818200" cy="50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/>
              <a:t>Models structure - </a:t>
            </a: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91" name="Google Shape;391;p4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One to one polymorphic relations</a:t>
            </a:r>
            <a:endParaRPr/>
          </a:p>
        </p:txBody>
      </p:sp>
      <p:sp>
        <p:nvSpPr>
          <p:cNvPr id="392" name="Google Shape;392;p41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393" name="Google Shape;393;p41"/>
          <p:cNvSpPr txBox="1"/>
          <p:nvPr/>
        </p:nvSpPr>
        <p:spPr>
          <a:xfrm>
            <a:off x="3761850" y="1185925"/>
            <a:ext cx="8001600" cy="54474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>
                <a:solidFill>
                  <a:srgbClr val="1A340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class Hall extends Model</a:t>
            </a:r>
            <a:endParaRPr sz="16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/**</a:t>
            </a:r>
            <a:endParaRPr sz="16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* Get the hall's image.</a:t>
            </a:r>
            <a:endParaRPr sz="16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*/</a:t>
            </a:r>
            <a:endParaRPr sz="16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public function image()</a:t>
            </a:r>
            <a:endParaRPr sz="16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16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   return $this-&gt;morphOne('App\Models\Image', 'imageable');</a:t>
            </a:r>
            <a:endParaRPr sz="16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6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The course assignments require to </a:t>
            </a:r>
            <a:r>
              <a:rPr lang="en-US">
                <a:solidFill>
                  <a:srgbClr val="1A334B"/>
                </a:solidFill>
              </a:rPr>
              <a:t>search in Internet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This is an important part of the learning process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Some exercises intentionally have no hints</a:t>
            </a:r>
            <a:endParaRPr/>
          </a:p>
          <a:p>
            <a:pPr marL="456915" lvl="0" indent="-456915" algn="l" rtl="0">
              <a:lnSpc>
                <a:spcPct val="9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Learn to find solutions!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Software development includes</a:t>
            </a:r>
            <a:br>
              <a:rPr lang="en-US"/>
            </a:br>
            <a:r>
              <a:rPr lang="en-US">
                <a:solidFill>
                  <a:srgbClr val="1A334B"/>
                </a:solidFill>
              </a:rPr>
              <a:t>everyday searching and learning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No excuses, just </a:t>
            </a:r>
            <a:r>
              <a:rPr lang="en-US">
                <a:solidFill>
                  <a:srgbClr val="1A334B"/>
                </a:solidFill>
              </a:rPr>
              <a:t>learn to study</a:t>
            </a:r>
            <a:r>
              <a:rPr lang="en-US"/>
              <a:t>!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Developers learn new technologies, tools, languages every day!</a:t>
            </a:r>
            <a:endParaRPr/>
          </a:p>
        </p:txBody>
      </p:sp>
      <p:sp>
        <p:nvSpPr>
          <p:cNvPr id="158" name="Google Shape;158;p1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Learn to Search in Internet</a:t>
            </a:r>
            <a:endParaRPr/>
          </a:p>
        </p:txBody>
      </p:sp>
      <p:sp>
        <p:nvSpPr>
          <p:cNvPr id="159" name="Google Shape;159;p15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160" name="Google Shape;16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98091" y="3676036"/>
            <a:ext cx="1591194" cy="1774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78210" y="3429000"/>
            <a:ext cx="1939930" cy="194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70064" y="1981201"/>
            <a:ext cx="1719221" cy="1694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2"/>
          <p:cNvSpPr txBox="1">
            <a:spLocks noGrp="1"/>
          </p:cNvSpPr>
          <p:nvPr>
            <p:ph type="body" idx="1"/>
          </p:nvPr>
        </p:nvSpPr>
        <p:spPr>
          <a:xfrm>
            <a:off x="186900" y="1397425"/>
            <a:ext cx="11818200" cy="50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dirty="0"/>
              <a:t>Access </a:t>
            </a:r>
            <a:endParaRPr sz="2998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dirty="0"/>
              <a:t>the image </a:t>
            </a:r>
            <a:endParaRPr sz="2998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dirty="0"/>
              <a:t>model </a:t>
            </a:r>
            <a:endParaRPr sz="2998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dirty="0"/>
              <a:t>instance</a:t>
            </a:r>
            <a:endParaRPr sz="2998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 dirty="0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 dirty="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 dirty="0"/>
          </a:p>
        </p:txBody>
      </p:sp>
      <p:sp>
        <p:nvSpPr>
          <p:cNvPr id="400" name="Google Shape;400;p4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One to one polymorphic relations</a:t>
            </a:r>
            <a:endParaRPr/>
          </a:p>
        </p:txBody>
      </p:sp>
      <p:sp>
        <p:nvSpPr>
          <p:cNvPr id="401" name="Google Shape;401;p42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402" name="Google Shape;402;p42"/>
          <p:cNvSpPr txBox="1"/>
          <p:nvPr/>
        </p:nvSpPr>
        <p:spPr>
          <a:xfrm>
            <a:off x="3087525" y="1515900"/>
            <a:ext cx="4992900" cy="1535031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$user 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US" sz="16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App\User::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find</a:t>
            </a:r>
            <a:r>
              <a:rPr lang="en-US" sz="16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($id);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-US" sz="1600" dirty="0" err="1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user_photo</a:t>
            </a:r>
            <a:r>
              <a:rPr lang="en-US" sz="16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= $user-&gt;image;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3" name="Google Shape;403;p42"/>
          <p:cNvSpPr txBox="1"/>
          <p:nvPr/>
        </p:nvSpPr>
        <p:spPr>
          <a:xfrm>
            <a:off x="5983900" y="3920850"/>
            <a:ext cx="5597400" cy="1310573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b="1" dirty="0" smtClean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$hall = App\Hall::find($id);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b="1" dirty="0" smtClean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-US" sz="1600" b="1" dirty="0" err="1" smtClean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hall_photo</a:t>
            </a:r>
            <a:r>
              <a:rPr lang="en-US" sz="1600" b="1" dirty="0" smtClean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= $hall-&gt;image;</a:t>
            </a:r>
            <a:endParaRPr sz="1600" b="1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4" name="Google Shape;404;p42"/>
          <p:cNvSpPr txBox="1"/>
          <p:nvPr/>
        </p:nvSpPr>
        <p:spPr>
          <a:xfrm>
            <a:off x="488450" y="4470625"/>
            <a:ext cx="4992900" cy="18213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//the parent (owner) of the comments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b="1" dirty="0" smtClean="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$image = App\Image::find($id);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b="1" dirty="0" smtClean="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-US" sz="1600" b="1" dirty="0" err="1" smtClean="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image_owner</a:t>
            </a:r>
            <a:r>
              <a:rPr lang="en-US" sz="1600" b="1" dirty="0" smtClean="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 = $image-&gt;</a:t>
            </a:r>
            <a:r>
              <a:rPr lang="en-US" sz="1600" b="1" dirty="0" err="1" smtClean="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imageable</a:t>
            </a:r>
            <a:r>
              <a:rPr lang="en-US" sz="1600" b="1" dirty="0" smtClean="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 b="1" dirty="0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2"/>
          <p:cNvSpPr txBox="1">
            <a:spLocks noGrp="1"/>
          </p:cNvSpPr>
          <p:nvPr>
            <p:ph type="body" idx="1"/>
          </p:nvPr>
        </p:nvSpPr>
        <p:spPr>
          <a:xfrm>
            <a:off x="186900" y="1397425"/>
            <a:ext cx="11818200" cy="50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/>
              <a:t>Access </a:t>
            </a: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/>
              <a:t>the image </a:t>
            </a: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/>
              <a:t>model </a:t>
            </a: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/>
              <a:t>instance</a:t>
            </a: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400" name="Google Shape;400;p4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One to one polymorphic relations</a:t>
            </a:r>
            <a:endParaRPr/>
          </a:p>
        </p:txBody>
      </p:sp>
      <p:sp>
        <p:nvSpPr>
          <p:cNvPr id="401" name="Google Shape;401;p42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402" name="Google Shape;402;p42"/>
          <p:cNvSpPr txBox="1"/>
          <p:nvPr/>
        </p:nvSpPr>
        <p:spPr>
          <a:xfrm>
            <a:off x="3087525" y="1515900"/>
            <a:ext cx="4992900" cy="2208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$homework = App\Models\Homework::find(1);</a:t>
            </a:r>
            <a:endParaRPr sz="16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foreach ($homework-&gt;comments as $comment) {</a:t>
            </a:r>
            <a:endParaRPr sz="16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//access all homework`s comments</a:t>
            </a:r>
            <a:endParaRPr sz="16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3" name="Google Shape;403;p42"/>
          <p:cNvSpPr txBox="1"/>
          <p:nvPr/>
        </p:nvSpPr>
        <p:spPr>
          <a:xfrm>
            <a:off x="5983900" y="3920850"/>
            <a:ext cx="5597400" cy="19128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$event = App\Models\Event::find(1);</a:t>
            </a:r>
            <a:endParaRPr sz="1600" b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foreach ($event-&gt;comments as $comment) {</a:t>
            </a:r>
            <a:endParaRPr sz="1600" b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//access all homework`s comments</a:t>
            </a:r>
            <a:endParaRPr sz="1600" b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b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4" name="Google Shape;404;p42"/>
          <p:cNvSpPr txBox="1"/>
          <p:nvPr/>
        </p:nvSpPr>
        <p:spPr>
          <a:xfrm>
            <a:off x="488450" y="4470625"/>
            <a:ext cx="4992900" cy="18213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//the parent (owner) of the comments</a:t>
            </a:r>
            <a:endParaRPr sz="16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$comment = App\Models\Comment::find(1);</a:t>
            </a:r>
            <a:endParaRPr sz="16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$commentable = $comment-&gt;commentable;</a:t>
            </a:r>
            <a:endParaRPr sz="16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621884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3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documentation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A one-to-many polymorphic relation is similar to a simple one-to-many relation; however, the target model can belong to more than one type of model on a single association.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411" name="Google Shape;411;p4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11430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400"/>
              <a:t>Polymorphic Relations</a:t>
            </a:r>
            <a:endParaRPr/>
          </a:p>
        </p:txBody>
      </p:sp>
      <p:sp>
        <p:nvSpPr>
          <p:cNvPr id="412" name="Google Shape;412;p4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413" name="Google Shape;413;p43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300"/>
              <a:t>one-to-many</a:t>
            </a:r>
            <a:endParaRPr sz="3300"/>
          </a:p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300"/>
              <a:t>Polymorphic Relations</a:t>
            </a:r>
            <a:endParaRPr sz="203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4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documentation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13716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For example -</a:t>
            </a:r>
            <a:endParaRPr sz="2400" b="1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each homework can have many comments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each event can have many comments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420" name="Google Shape;420;p4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11430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400"/>
              <a:t>Polymorphic Relations</a:t>
            </a:r>
            <a:endParaRPr/>
          </a:p>
        </p:txBody>
      </p:sp>
      <p:sp>
        <p:nvSpPr>
          <p:cNvPr id="421" name="Google Shape;421;p4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422" name="Google Shape;422;p44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300"/>
              <a:t>one-to-many</a:t>
            </a:r>
            <a:endParaRPr sz="3300"/>
          </a:p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300"/>
              <a:t>Polymorphic Relations</a:t>
            </a:r>
            <a:endParaRPr sz="203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5"/>
          <p:cNvSpPr txBox="1">
            <a:spLocks noGrp="1"/>
          </p:cNvSpPr>
          <p:nvPr>
            <p:ph type="body" idx="1"/>
          </p:nvPr>
        </p:nvSpPr>
        <p:spPr>
          <a:xfrm>
            <a:off x="186900" y="1397425"/>
            <a:ext cx="11818200" cy="50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/>
              <a:t>table structure</a:t>
            </a: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429" name="Google Shape;429;p4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 dirty="0"/>
              <a:t>One to </a:t>
            </a:r>
            <a:r>
              <a:rPr lang="en-US" dirty="0" smtClean="0"/>
              <a:t>many </a:t>
            </a:r>
            <a:r>
              <a:rPr lang="en-US" dirty="0"/>
              <a:t>polymorphic relations</a:t>
            </a:r>
            <a:endParaRPr dirty="0"/>
          </a:p>
        </p:txBody>
      </p:sp>
      <p:sp>
        <p:nvSpPr>
          <p:cNvPr id="430" name="Google Shape;430;p45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431" name="Google Shape;431;p45"/>
          <p:cNvSpPr txBox="1"/>
          <p:nvPr/>
        </p:nvSpPr>
        <p:spPr>
          <a:xfrm>
            <a:off x="683725" y="2232425"/>
            <a:ext cx="4728000" cy="4247506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dirty="0">
                <a:solidFill>
                  <a:srgbClr val="1A340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homeworks</a:t>
            </a:r>
            <a:r>
              <a:rPr lang="en-US" sz="20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0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id - integer</a:t>
            </a:r>
            <a:endParaRPr sz="20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filename - string	</a:t>
            </a:r>
            <a:endParaRPr sz="20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20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events</a:t>
            </a:r>
            <a:endParaRPr sz="20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id - integer</a:t>
            </a:r>
            <a:endParaRPr sz="20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title </a:t>
            </a:r>
            <a:r>
              <a:rPr lang="en-US" sz="20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– string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20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2" name="Google Shape;432;p45"/>
          <p:cNvSpPr txBox="1"/>
          <p:nvPr/>
        </p:nvSpPr>
        <p:spPr>
          <a:xfrm>
            <a:off x="5829300" y="2232425"/>
            <a:ext cx="5120350" cy="418596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dirty="0">
                <a:solidFill>
                  <a:srgbClr val="1A340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3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comments</a:t>
            </a:r>
            <a:endParaRPr sz="23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id - integer</a:t>
            </a:r>
            <a:endParaRPr sz="23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body - text</a:t>
            </a:r>
            <a:endParaRPr sz="23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300" dirty="0" err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commentable_id</a:t>
            </a:r>
            <a:r>
              <a:rPr lang="en-US" sz="23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- integer</a:t>
            </a:r>
            <a:endParaRPr sz="23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300" dirty="0" err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commentable_type</a:t>
            </a:r>
            <a:r>
              <a:rPr lang="en-US" sz="23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– string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300" dirty="0" err="1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user_id</a:t>
            </a:r>
            <a:r>
              <a:rPr lang="en-US" sz="23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- integer</a:t>
            </a:r>
            <a:endParaRPr sz="23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6"/>
          <p:cNvSpPr txBox="1">
            <a:spLocks noGrp="1"/>
          </p:cNvSpPr>
          <p:nvPr>
            <p:ph type="body" idx="1"/>
          </p:nvPr>
        </p:nvSpPr>
        <p:spPr>
          <a:xfrm>
            <a:off x="186900" y="1397425"/>
            <a:ext cx="11818200" cy="50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dirty="0"/>
              <a:t>Models structure - </a:t>
            </a:r>
            <a:endParaRPr sz="2998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dirty="0"/>
              <a:t>the shared </a:t>
            </a:r>
            <a:endParaRPr lang="en-US" sz="2998" dirty="0" smtClean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dirty="0" smtClean="0"/>
              <a:t>Comments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dirty="0" smtClean="0"/>
              <a:t>model </a:t>
            </a:r>
            <a:endParaRPr sz="2998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 dirty="0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 dirty="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 dirty="0"/>
          </a:p>
        </p:txBody>
      </p:sp>
      <p:sp>
        <p:nvSpPr>
          <p:cNvPr id="439" name="Google Shape;439;p4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 dirty="0"/>
              <a:t>One to </a:t>
            </a:r>
            <a:r>
              <a:rPr lang="en-US" dirty="0" smtClean="0"/>
              <a:t>many </a:t>
            </a:r>
            <a:r>
              <a:rPr lang="en-US" dirty="0"/>
              <a:t>polymorphic relations</a:t>
            </a:r>
            <a:endParaRPr dirty="0"/>
          </a:p>
        </p:txBody>
      </p:sp>
      <p:sp>
        <p:nvSpPr>
          <p:cNvPr id="440" name="Google Shape;440;p46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441" name="Google Shape;441;p46"/>
          <p:cNvSpPr txBox="1"/>
          <p:nvPr/>
        </p:nvSpPr>
        <p:spPr>
          <a:xfrm>
            <a:off x="5737575" y="1185925"/>
            <a:ext cx="6025800" cy="54474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dirty="0">
                <a:solidFill>
                  <a:srgbClr val="1A340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class Comment extends Model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/**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* Get the owning </a:t>
            </a:r>
            <a:r>
              <a:rPr lang="en-US" sz="1600" dirty="0" err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commentable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model.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-US" sz="16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*/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n-US" sz="1600" dirty="0" smtClean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public function </a:t>
            </a:r>
            <a:r>
              <a:rPr lang="en-US" sz="1600" dirty="0" err="1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commentable</a:t>
            </a:r>
            <a:r>
              <a:rPr lang="en-US" sz="16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() </a:t>
            </a:r>
            <a:endParaRPr sz="1600" dirty="0" smtClean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   return $this-&gt;</a:t>
            </a:r>
            <a:r>
              <a:rPr lang="en-US" sz="1600" dirty="0" err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morphTo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7"/>
          <p:cNvSpPr txBox="1">
            <a:spLocks noGrp="1"/>
          </p:cNvSpPr>
          <p:nvPr>
            <p:ph type="body" idx="1"/>
          </p:nvPr>
        </p:nvSpPr>
        <p:spPr>
          <a:xfrm>
            <a:off x="186900" y="1397425"/>
            <a:ext cx="11818200" cy="50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/>
              <a:t>Models structure - </a:t>
            </a: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448" name="Google Shape;448;p4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 dirty="0"/>
              <a:t>One to </a:t>
            </a:r>
            <a:r>
              <a:rPr lang="en-US" dirty="0" smtClean="0"/>
              <a:t>many </a:t>
            </a:r>
            <a:r>
              <a:rPr lang="en-US" dirty="0"/>
              <a:t>polymorphic relations</a:t>
            </a:r>
            <a:endParaRPr dirty="0"/>
          </a:p>
        </p:txBody>
      </p:sp>
      <p:sp>
        <p:nvSpPr>
          <p:cNvPr id="449" name="Google Shape;449;p47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450" name="Google Shape;450;p47"/>
          <p:cNvSpPr txBox="1"/>
          <p:nvPr/>
        </p:nvSpPr>
        <p:spPr>
          <a:xfrm>
            <a:off x="3761850" y="1185925"/>
            <a:ext cx="8001600" cy="54474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dirty="0">
                <a:solidFill>
                  <a:srgbClr val="1A340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class Homework extends Model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/**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* Get all of the </a:t>
            </a:r>
            <a:r>
              <a:rPr lang="en-US" sz="1600" dirty="0" err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homeworks's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comments.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*/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public function comments()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   return $this-&gt;</a:t>
            </a:r>
            <a:r>
              <a:rPr lang="en-US" sz="1600" dirty="0" err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morphMany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('App\Models\Comment', '</a:t>
            </a:r>
            <a:r>
              <a:rPr lang="en-US" sz="1600" dirty="0" err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commentable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');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8"/>
          <p:cNvSpPr txBox="1">
            <a:spLocks noGrp="1"/>
          </p:cNvSpPr>
          <p:nvPr>
            <p:ph type="body" idx="1"/>
          </p:nvPr>
        </p:nvSpPr>
        <p:spPr>
          <a:xfrm>
            <a:off x="186900" y="1397425"/>
            <a:ext cx="11818200" cy="50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/>
              <a:t>Models structure - </a:t>
            </a: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457" name="Google Shape;457;p4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 dirty="0"/>
              <a:t>One to </a:t>
            </a:r>
            <a:r>
              <a:rPr lang="en-US" dirty="0" smtClean="0"/>
              <a:t>many </a:t>
            </a:r>
            <a:r>
              <a:rPr lang="en-US" dirty="0"/>
              <a:t>polymorphic relations</a:t>
            </a:r>
            <a:endParaRPr dirty="0"/>
          </a:p>
        </p:txBody>
      </p:sp>
      <p:sp>
        <p:nvSpPr>
          <p:cNvPr id="458" name="Google Shape;458;p48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459" name="Google Shape;459;p48"/>
          <p:cNvSpPr txBox="1"/>
          <p:nvPr/>
        </p:nvSpPr>
        <p:spPr>
          <a:xfrm>
            <a:off x="3761850" y="1185925"/>
            <a:ext cx="8001600" cy="54474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dirty="0">
                <a:solidFill>
                  <a:srgbClr val="1A340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class Event extends Model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/**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* Get all of the event's comments.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*/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public function comments()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   return $this-&gt;</a:t>
            </a:r>
            <a:r>
              <a:rPr lang="en-US" sz="1600" dirty="0" err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morphMany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('App\Models\Comment', '</a:t>
            </a:r>
            <a:r>
              <a:rPr lang="en-US" sz="1600" dirty="0" err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commentable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');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9"/>
          <p:cNvSpPr txBox="1">
            <a:spLocks noGrp="1"/>
          </p:cNvSpPr>
          <p:nvPr>
            <p:ph type="body" idx="1"/>
          </p:nvPr>
        </p:nvSpPr>
        <p:spPr>
          <a:xfrm>
            <a:off x="186900" y="1397425"/>
            <a:ext cx="11818200" cy="50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dirty="0"/>
              <a:t>Access </a:t>
            </a:r>
            <a:endParaRPr sz="2998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dirty="0"/>
              <a:t>the comment </a:t>
            </a:r>
            <a:endParaRPr sz="2998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dirty="0"/>
              <a:t>model </a:t>
            </a:r>
            <a:endParaRPr sz="2998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dirty="0"/>
              <a:t>instance</a:t>
            </a:r>
            <a:endParaRPr sz="2998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 dirty="0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 dirty="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 dirty="0"/>
          </a:p>
        </p:txBody>
      </p:sp>
      <p:sp>
        <p:nvSpPr>
          <p:cNvPr id="466" name="Google Shape;466;p4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One to one polymorphic relations</a:t>
            </a:r>
            <a:endParaRPr/>
          </a:p>
        </p:txBody>
      </p:sp>
      <p:sp>
        <p:nvSpPr>
          <p:cNvPr id="467" name="Google Shape;467;p49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sp>
        <p:nvSpPr>
          <p:cNvPr id="468" name="Google Shape;468;p49"/>
          <p:cNvSpPr txBox="1"/>
          <p:nvPr/>
        </p:nvSpPr>
        <p:spPr>
          <a:xfrm>
            <a:off x="3087524" y="1515899"/>
            <a:ext cx="5247583" cy="1921893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1200"/>
              </a:spcBef>
            </a:pPr>
            <a:r>
              <a:rPr lang="en-US" sz="1600" dirty="0" smtClean="0">
                <a:latin typeface="Consolas" panose="020B0609020204030204" pitchFamily="49" charset="0"/>
              </a:rPr>
              <a:t>$homework </a:t>
            </a:r>
            <a:r>
              <a:rPr lang="en-US" sz="1600" dirty="0">
                <a:latin typeface="Consolas" panose="020B0609020204030204" pitchFamily="49" charset="0"/>
              </a:rPr>
              <a:t>= </a:t>
            </a:r>
            <a:r>
              <a:rPr lang="en-US" sz="1600" dirty="0" smtClean="0">
                <a:latin typeface="Consolas" panose="020B0609020204030204" pitchFamily="49" charset="0"/>
              </a:rPr>
              <a:t>App\Homework::find(1</a:t>
            </a:r>
            <a:r>
              <a:rPr lang="en-US" sz="1600" dirty="0">
                <a:latin typeface="Consolas" panose="020B0609020204030204" pitchFamily="49" charset="0"/>
              </a:rPr>
              <a:t>); </a:t>
            </a:r>
            <a:endParaRPr lang="en-US" sz="1600" dirty="0" smtClean="0">
              <a:latin typeface="Consolas" panose="020B0609020204030204" pitchFamily="49" charset="0"/>
            </a:endParaRPr>
          </a:p>
          <a:p>
            <a:pPr lvl="0">
              <a:lnSpc>
                <a:spcPct val="115000"/>
              </a:lnSpc>
              <a:spcBef>
                <a:spcPts val="1200"/>
              </a:spcBef>
            </a:pPr>
            <a:r>
              <a:rPr lang="en-US" sz="1600" dirty="0" err="1" smtClean="0">
                <a:latin typeface="Consolas" panose="020B0609020204030204" pitchFamily="49" charset="0"/>
              </a:rPr>
              <a:t>foreach</a:t>
            </a:r>
            <a:r>
              <a:rPr lang="en-US" sz="1600" dirty="0" smtClean="0">
                <a:latin typeface="Consolas" panose="020B0609020204030204" pitchFamily="49" charset="0"/>
              </a:rPr>
              <a:t> ($homework-</a:t>
            </a:r>
            <a:r>
              <a:rPr lang="en-US" sz="1600" dirty="0">
                <a:latin typeface="Consolas" panose="020B0609020204030204" pitchFamily="49" charset="0"/>
              </a:rPr>
              <a:t>&gt;comments as $comment) </a:t>
            </a:r>
            <a:r>
              <a:rPr lang="en-US" sz="1600" dirty="0" smtClean="0">
                <a:latin typeface="Consolas" panose="020B0609020204030204" pitchFamily="49" charset="0"/>
              </a:rPr>
              <a:t>{</a:t>
            </a:r>
          </a:p>
          <a:p>
            <a:pPr lvl="0">
              <a:lnSpc>
                <a:spcPct val="115000"/>
              </a:lnSpc>
              <a:spcBef>
                <a:spcPts val="1200"/>
              </a:spcBef>
            </a:pP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// </a:t>
            </a:r>
            <a:r>
              <a:rPr lang="en-US" sz="1600" dirty="0" smtClean="0">
                <a:latin typeface="Consolas" panose="020B0609020204030204" pitchFamily="49" charset="0"/>
              </a:rPr>
              <a:t>access homework comments</a:t>
            </a:r>
          </a:p>
          <a:p>
            <a:pPr lvl="0">
              <a:lnSpc>
                <a:spcPct val="115000"/>
              </a:lnSpc>
              <a:spcBef>
                <a:spcPts val="1200"/>
              </a:spcBef>
            </a:pPr>
            <a:r>
              <a:rPr lang="en-US" sz="1600" dirty="0" smtClean="0">
                <a:latin typeface="Consolas" panose="020B0609020204030204" pitchFamily="49" charset="0"/>
              </a:rPr>
              <a:t>}</a:t>
            </a:r>
            <a:endParaRPr sz="1600" dirty="0" smtClean="0">
              <a:solidFill>
                <a:srgbClr val="1A340C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9" name="Google Shape;469;p49"/>
          <p:cNvSpPr txBox="1"/>
          <p:nvPr/>
        </p:nvSpPr>
        <p:spPr>
          <a:xfrm>
            <a:off x="5940875" y="3547824"/>
            <a:ext cx="5597400" cy="1982537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1200"/>
              </a:spcBef>
            </a:pP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$event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= 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App\Event::find(1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); </a:t>
            </a:r>
          </a:p>
          <a:p>
            <a:pPr lvl="0">
              <a:lnSpc>
                <a:spcPct val="115000"/>
              </a:lnSpc>
              <a:spcBef>
                <a:spcPts val="1200"/>
              </a:spcBef>
            </a:pP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foreach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($event-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&gt;comments as $comment) {</a:t>
            </a:r>
          </a:p>
          <a:p>
            <a:pPr lvl="0">
              <a:lnSpc>
                <a:spcPct val="115000"/>
              </a:lnSpc>
              <a:spcBef>
                <a:spcPts val="1200"/>
              </a:spcBef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// access 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event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comments</a:t>
            </a:r>
          </a:p>
          <a:p>
            <a:pPr lvl="0">
              <a:lnSpc>
                <a:spcPct val="115000"/>
              </a:lnSpc>
              <a:spcBef>
                <a:spcPts val="1200"/>
              </a:spcBef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0" name="Google Shape;470;p49"/>
          <p:cNvSpPr txBox="1"/>
          <p:nvPr/>
        </p:nvSpPr>
        <p:spPr>
          <a:xfrm>
            <a:off x="488450" y="4470625"/>
            <a:ext cx="4992900" cy="156969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C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//the parent (owner) of the </a:t>
            </a:r>
            <a:r>
              <a:rPr lang="en-US" sz="1600" dirty="0" smtClean="0">
                <a:solidFill>
                  <a:srgbClr val="FFC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comment</a:t>
            </a:r>
            <a:endParaRPr sz="1600" dirty="0">
              <a:solidFill>
                <a:srgbClr val="FFC000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  <a:spcBef>
                <a:spcPts val="1200"/>
              </a:spcBef>
            </a:pP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$comment = App\Models\Comment::find</a:t>
            </a:r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($id); 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$commentable = $comment-&gt;commentable;</a:t>
            </a:r>
            <a:endParaRPr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FFC000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FFC000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FFC000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FFC000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 dirty="0">
              <a:solidFill>
                <a:srgbClr val="FFC000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0"/>
          <p:cNvSpPr txBox="1"/>
          <p:nvPr/>
        </p:nvSpPr>
        <p:spPr>
          <a:xfrm>
            <a:off x="4596000" y="1529425"/>
            <a:ext cx="3000000" cy="21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Insert polymorphic</a:t>
            </a:r>
            <a:endParaRPr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relations</a:t>
            </a:r>
            <a:endParaRPr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  <a:endParaRPr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"/>
          <p:cNvSpPr txBox="1"/>
          <p:nvPr/>
        </p:nvSpPr>
        <p:spPr>
          <a:xfrm>
            <a:off x="4393125" y="2275475"/>
            <a:ext cx="33858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with files</a:t>
            </a:r>
            <a:endParaRPr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1"/>
          <p:cNvSpPr txBox="1">
            <a:spLocks noGrp="1"/>
          </p:cNvSpPr>
          <p:nvPr>
            <p:ph type="body" idx="1"/>
          </p:nvPr>
        </p:nvSpPr>
        <p:spPr>
          <a:xfrm>
            <a:off x="186900" y="1397425"/>
            <a:ext cx="1839000" cy="21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b="1" dirty="0">
                <a:solidFill>
                  <a:schemeClr val="lt1"/>
                </a:solidFill>
              </a:rPr>
              <a:t>using </a:t>
            </a:r>
            <a:endParaRPr sz="2998" b="1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b="1" dirty="0">
                <a:solidFill>
                  <a:schemeClr val="lt1"/>
                </a:solidFill>
              </a:rPr>
              <a:t>save() </a:t>
            </a:r>
            <a:endParaRPr sz="2998" b="1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b="1" dirty="0">
                <a:solidFill>
                  <a:schemeClr val="lt1"/>
                </a:solidFill>
              </a:rPr>
              <a:t>helper</a:t>
            </a:r>
            <a:endParaRPr sz="2998" b="1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 dirty="0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 dirty="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 dirty="0"/>
          </a:p>
        </p:txBody>
      </p:sp>
      <p:sp>
        <p:nvSpPr>
          <p:cNvPr id="484" name="Google Shape;484;p5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Insert polymorphic relations data</a:t>
            </a:r>
            <a:endParaRPr/>
          </a:p>
        </p:txBody>
      </p:sp>
      <p:sp>
        <p:nvSpPr>
          <p:cNvPr id="485" name="Google Shape;485;p51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486" name="Google Shape;486;p51"/>
          <p:cNvSpPr txBox="1"/>
          <p:nvPr/>
        </p:nvSpPr>
        <p:spPr>
          <a:xfrm>
            <a:off x="2025825" y="1397425"/>
            <a:ext cx="9297000" cy="21723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$comment = new App\Comment(['body' =&gt; $request-&gt;body, </a:t>
            </a:r>
            <a:endParaRPr sz="18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74320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//other comment data ]);</a:t>
            </a:r>
            <a:endParaRPr sz="18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$event = App\Event::find($event-&gt;id);</a:t>
            </a:r>
            <a:endParaRPr sz="18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$comment = $event-&gt;comments()-&gt;save($comment);</a:t>
            </a:r>
            <a:endParaRPr sz="18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7" name="Google Shape;487;p51"/>
          <p:cNvSpPr txBox="1"/>
          <p:nvPr/>
        </p:nvSpPr>
        <p:spPr>
          <a:xfrm>
            <a:off x="304175" y="3786825"/>
            <a:ext cx="8771400" cy="27378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$homework = App\Homework::find($homework-&gt;id);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$homework-&gt;comments</a:t>
            </a:r>
            <a:r>
              <a:rPr lang="en-US" sz="1600" b="1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US" sz="16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create([ ‘body' =&gt; $request-&gt;body,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				</a:t>
            </a:r>
            <a:r>
              <a:rPr lang="en-US" sz="16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other comment data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       			</a:t>
            </a:r>
            <a:r>
              <a:rPr lang="en-US" sz="16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US" sz="1600" dirty="0" err="1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commentable_id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' =&gt; </a:t>
            </a:r>
            <a:r>
              <a:rPr lang="en-US" sz="1600" b="1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$homework-&gt;id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       		</a:t>
            </a:r>
            <a:r>
              <a:rPr lang="en-US" sz="16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US" sz="1600" dirty="0" err="1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commentable_type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' </a:t>
            </a:r>
            <a:r>
              <a:rPr lang="en-US" sz="16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600" b="1" dirty="0" err="1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get_class</a:t>
            </a:r>
            <a:r>
              <a:rPr lang="en-US" sz="1600" b="1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($homework)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]);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8" name="Google Shape;488;p51"/>
          <p:cNvSpPr txBox="1">
            <a:spLocks noGrp="1"/>
          </p:cNvSpPr>
          <p:nvPr>
            <p:ph type="body" idx="1"/>
          </p:nvPr>
        </p:nvSpPr>
        <p:spPr>
          <a:xfrm>
            <a:off x="9075475" y="3786825"/>
            <a:ext cx="2281200" cy="27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598" b="1">
                <a:solidFill>
                  <a:srgbClr val="F2A818"/>
                </a:solidFill>
              </a:rPr>
              <a:t>using </a:t>
            </a:r>
            <a:endParaRPr sz="3598" b="1">
              <a:solidFill>
                <a:srgbClr val="F2A818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598" b="1">
                <a:solidFill>
                  <a:srgbClr val="F2A818"/>
                </a:solidFill>
              </a:rPr>
              <a:t>create() </a:t>
            </a:r>
            <a:endParaRPr sz="3598" b="1">
              <a:solidFill>
                <a:srgbClr val="F2A818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598" b="1">
                <a:solidFill>
                  <a:srgbClr val="F2A818"/>
                </a:solidFill>
              </a:rPr>
              <a:t>helper</a:t>
            </a:r>
            <a:endParaRPr sz="3598" b="1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2"/>
          <p:cNvSpPr txBox="1">
            <a:spLocks noGrp="1"/>
          </p:cNvSpPr>
          <p:nvPr>
            <p:ph type="body" idx="1"/>
          </p:nvPr>
        </p:nvSpPr>
        <p:spPr>
          <a:xfrm>
            <a:off x="186900" y="1520325"/>
            <a:ext cx="11818200" cy="49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rgbClr val="434343"/>
                </a:solidFill>
              </a:rPr>
              <a:t>For more information on polymorphic relations, please see the </a:t>
            </a:r>
            <a:r>
              <a:rPr lang="en-US" i="1" u="sng">
                <a:solidFill>
                  <a:schemeClr val="hlink"/>
                </a:solidFill>
                <a:hlinkClick r:id="rId3"/>
              </a:rPr>
              <a:t>documentation.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495" name="Google Shape;495;p5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Polymorphic Relations</a:t>
            </a:r>
            <a:endParaRPr/>
          </a:p>
        </p:txBody>
      </p:sp>
      <p:sp>
        <p:nvSpPr>
          <p:cNvPr id="496" name="Google Shape;496;p52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5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4"/>
              </a:rPr>
              <a:t>www.</a:t>
            </a:r>
            <a:r>
              <a:rPr lang="en-US" sz="2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gnezdoto.vratsasoftware.com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6"/>
              </a:rPr>
              <a:t>www.fb.com/VratsaSoftware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7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516" name="Google Shape;516;p5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517" name="Google Shape;517;p55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55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55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 b="1"/>
              <a:t>Allow users to add their photo in their profile page</a:t>
            </a:r>
            <a:endParaRPr sz="2800" b="1"/>
          </a:p>
          <a:p>
            <a:pPr marL="914400" lvl="1" indent="-406400" algn="l" rtl="0">
              <a:spcBef>
                <a:spcPts val="600"/>
              </a:spcBef>
              <a:spcAft>
                <a:spcPts val="0"/>
              </a:spcAft>
              <a:buSzPts val="2800"/>
              <a:buChar char="-"/>
            </a:pPr>
            <a:r>
              <a:rPr lang="en-US" sz="2800"/>
              <a:t>the photo can be also changed and deleted</a:t>
            </a:r>
            <a:endParaRPr sz="2800"/>
          </a:p>
          <a:p>
            <a:pPr marL="914400" lvl="1" indent="-406400" algn="l" rtl="0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sz="2800"/>
              <a:t>make sure that after the photo has been replaced or deleted it is removed from the host storage as well</a:t>
            </a:r>
            <a:endParaRPr sz="28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1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11430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400"/>
              <a:t>Working with files</a:t>
            </a:r>
            <a:endParaRPr/>
          </a:p>
        </p:txBody>
      </p:sp>
      <p:sp>
        <p:nvSpPr>
          <p:cNvPr id="183" name="Google Shape;183;p18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Laravel provides a powerful filesystem abstraction thanks to the wonderful</a:t>
            </a:r>
            <a:r>
              <a:rPr lang="en-US" sz="24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400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Flysystem</a:t>
            </a:r>
            <a:r>
              <a:rPr lang="en-US" sz="2400">
                <a:solidFill>
                  <a:schemeClr val="dk1"/>
                </a:solidFill>
              </a:rPr>
              <a:t> PHP package by Frank de Jonge.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The filesystem </a:t>
            </a:r>
            <a:r>
              <a:rPr lang="en-US" sz="2400" u="sng">
                <a:solidFill>
                  <a:schemeClr val="hlink"/>
                </a:solidFill>
                <a:hlinkClick r:id="rId4"/>
              </a:rPr>
              <a:t>configuration</a:t>
            </a:r>
            <a:r>
              <a:rPr lang="en-US" sz="2400">
                <a:solidFill>
                  <a:schemeClr val="dk1"/>
                </a:solidFill>
              </a:rPr>
              <a:t> file is located at </a:t>
            </a:r>
            <a:r>
              <a:rPr lang="en-US" sz="2400" b="1">
                <a:solidFill>
                  <a:schemeClr val="dk1"/>
                </a:solidFill>
              </a:rPr>
              <a:t>config/filesystems.php</a:t>
            </a:r>
            <a:r>
              <a:rPr lang="en-US" sz="2400">
                <a:solidFill>
                  <a:schemeClr val="dk1"/>
                </a:solidFill>
              </a:rPr>
              <a:t>.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By default Laravel is configured to use local driver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 </a:t>
            </a:r>
            <a:r>
              <a:rPr lang="en-US" sz="2400" b="1">
                <a:solidFill>
                  <a:schemeClr val="dk1"/>
                </a:solidFill>
              </a:rPr>
              <a:t>'default' =&gt; env('FILESYSTEM_DRIVER', 'local')</a:t>
            </a:r>
            <a:endParaRPr sz="2400" b="1">
              <a:solidFill>
                <a:schemeClr val="dk1"/>
              </a:solidFill>
            </a:endParaRPr>
          </a:p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184" name="Google Shape;184;p1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85" name="Google Shape;185;p18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300"/>
              <a:t>Working with files</a:t>
            </a:r>
            <a:endParaRPr sz="203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The </a:t>
            </a:r>
            <a:r>
              <a:rPr lang="en-US" sz="2400" u="sng">
                <a:solidFill>
                  <a:schemeClr val="hlink"/>
                </a:solidFill>
                <a:hlinkClick r:id="rId3"/>
              </a:rPr>
              <a:t>public disk</a:t>
            </a:r>
            <a:r>
              <a:rPr lang="en-US" sz="2400">
                <a:solidFill>
                  <a:schemeClr val="dk1"/>
                </a:solidFill>
              </a:rPr>
              <a:t> is intended for files that are going to be </a:t>
            </a:r>
            <a:r>
              <a:rPr lang="en-US" sz="2400" b="1">
                <a:solidFill>
                  <a:schemeClr val="dk1"/>
                </a:solidFill>
              </a:rPr>
              <a:t>publicly accessible.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from </a:t>
            </a:r>
            <a:r>
              <a:rPr lang="en-US" sz="2100" i="1">
                <a:solidFill>
                  <a:schemeClr val="dk1"/>
                </a:solidFill>
              </a:rPr>
              <a:t>config/filesystems.php</a:t>
            </a:r>
            <a:endParaRPr sz="2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	</a:t>
            </a:r>
            <a:r>
              <a:rPr lang="en-US" sz="2100">
                <a:solidFill>
                  <a:schemeClr val="dk1"/>
                </a:solidFill>
              </a:rPr>
              <a:t>'disks' =&gt; [</a:t>
            </a:r>
            <a:endParaRPr sz="2100">
              <a:solidFill>
                <a:schemeClr val="dk1"/>
              </a:solidFill>
            </a:endParaRPr>
          </a:p>
          <a:p>
            <a:pPr marL="45720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...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    	'public' =&gt; [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        	</a:t>
            </a:r>
            <a:r>
              <a:rPr lang="en-US" sz="2100" b="1">
                <a:solidFill>
                  <a:schemeClr val="dk1"/>
                </a:solidFill>
              </a:rPr>
              <a:t>'driver' =&gt; 'local',</a:t>
            </a:r>
            <a:endParaRPr sz="2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</a:rPr>
              <a:t>        	'root' =&gt; storage_path('app/public'),</a:t>
            </a:r>
            <a:endParaRPr sz="2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</a:rPr>
              <a:t>        	'url' =&gt; env('APP_URL').'/storage',</a:t>
            </a:r>
            <a:endParaRPr sz="2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</a:rPr>
              <a:t>        	'visibility' =&gt; 'public',</a:t>
            </a:r>
            <a:endParaRPr sz="2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    	],</a:t>
            </a:r>
            <a:endParaRPr sz="21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...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	],</a:t>
            </a:r>
            <a:endParaRPr sz="2100">
              <a:solidFill>
                <a:schemeClr val="dk1"/>
              </a:solidFill>
            </a:endParaRPr>
          </a:p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192" name="Google Shape;192;p1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11430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400"/>
              <a:t>Working with files</a:t>
            </a:r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94" name="Google Shape;194;p19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300"/>
              <a:t>Public Disk</a:t>
            </a:r>
            <a:endParaRPr sz="203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By default, 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the </a:t>
            </a:r>
            <a:r>
              <a:rPr lang="en-US" sz="2100" b="1">
                <a:solidFill>
                  <a:schemeClr val="dk1"/>
                </a:solidFill>
              </a:rPr>
              <a:t>public disk</a:t>
            </a:r>
            <a:r>
              <a:rPr lang="en-US" sz="2100">
                <a:solidFill>
                  <a:schemeClr val="dk1"/>
                </a:solidFill>
              </a:rPr>
              <a:t> uses the </a:t>
            </a:r>
            <a:r>
              <a:rPr lang="en-US" sz="2100" b="1">
                <a:solidFill>
                  <a:schemeClr val="dk1"/>
                </a:solidFill>
              </a:rPr>
              <a:t>local driver</a:t>
            </a:r>
            <a:r>
              <a:rPr lang="en-US" sz="2100">
                <a:solidFill>
                  <a:schemeClr val="dk1"/>
                </a:solidFill>
              </a:rPr>
              <a:t> and 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stores these files in </a:t>
            </a:r>
            <a:r>
              <a:rPr lang="en-US" sz="2100" b="1">
                <a:solidFill>
                  <a:schemeClr val="dk1"/>
                </a:solidFill>
              </a:rPr>
              <a:t>storage/app/public</a:t>
            </a:r>
            <a:r>
              <a:rPr lang="en-US" sz="2100">
                <a:solidFill>
                  <a:schemeClr val="dk1"/>
                </a:solidFill>
              </a:rPr>
              <a:t>. 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To make them accessible from the web, 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you should </a:t>
            </a:r>
            <a:r>
              <a:rPr lang="en-US" sz="2100" b="1">
                <a:solidFill>
                  <a:schemeClr val="dk1"/>
                </a:solidFill>
              </a:rPr>
              <a:t>create a symbolic link</a:t>
            </a:r>
            <a:r>
              <a:rPr lang="en-US" sz="2100">
                <a:solidFill>
                  <a:schemeClr val="dk1"/>
                </a:solidFill>
              </a:rPr>
              <a:t> from </a:t>
            </a:r>
            <a:r>
              <a:rPr lang="en-US" sz="2100" b="1">
                <a:solidFill>
                  <a:schemeClr val="dk1"/>
                </a:solidFill>
              </a:rPr>
              <a:t>public/storage</a:t>
            </a:r>
            <a:r>
              <a:rPr lang="en-US" sz="2100">
                <a:solidFill>
                  <a:schemeClr val="dk1"/>
                </a:solidFill>
              </a:rPr>
              <a:t> to </a:t>
            </a:r>
            <a:r>
              <a:rPr lang="en-US" sz="2100" b="1">
                <a:solidFill>
                  <a:schemeClr val="dk1"/>
                </a:solidFill>
              </a:rPr>
              <a:t>storage/app/public</a:t>
            </a:r>
            <a:r>
              <a:rPr lang="en-US" sz="2100">
                <a:solidFill>
                  <a:schemeClr val="dk1"/>
                </a:solidFill>
              </a:rPr>
              <a:t>. 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This convention will keep your publicly accessible files in one directory that can be easily shared across deployments.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201" name="Google Shape;201;p2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11430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400"/>
              <a:t>Working with files</a:t>
            </a:r>
            <a:endParaRPr/>
          </a:p>
        </p:txBody>
      </p:sp>
      <p:sp>
        <p:nvSpPr>
          <p:cNvPr id="202" name="Google Shape;202;p2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03" name="Google Shape;203;p2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300"/>
              <a:t>Public Disk</a:t>
            </a:r>
            <a:endParaRPr sz="203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 txBox="1">
            <a:spLocks noGrp="1"/>
          </p:cNvSpPr>
          <p:nvPr>
            <p:ph type="body" idx="1"/>
          </p:nvPr>
        </p:nvSpPr>
        <p:spPr>
          <a:xfrm>
            <a:off x="186900" y="1520325"/>
            <a:ext cx="11818200" cy="49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To create the </a:t>
            </a:r>
            <a:r>
              <a:rPr lang="en-US" sz="2400">
                <a:solidFill>
                  <a:srgbClr val="F2A818"/>
                </a:solidFill>
              </a:rPr>
              <a:t>symbolic link</a:t>
            </a:r>
            <a:endParaRPr sz="2400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</a:endParaRPr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210" name="Google Shape;210;p2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Working with files</a:t>
            </a:r>
            <a:endParaRPr/>
          </a:p>
        </p:txBody>
      </p:sp>
      <p:sp>
        <p:nvSpPr>
          <p:cNvPr id="211" name="Google Shape;211;p21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12" name="Google Shape;212;p21"/>
          <p:cNvSpPr txBox="1"/>
          <p:nvPr/>
        </p:nvSpPr>
        <p:spPr>
          <a:xfrm>
            <a:off x="914400" y="2806275"/>
            <a:ext cx="10322400" cy="10503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php artisan </a:t>
            </a:r>
            <a:r>
              <a:rPr lang="en-US" sz="2399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storage:link</a:t>
            </a: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SC Programming PHP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1888</Words>
  <Application>Microsoft Office PowerPoint</Application>
  <PresentationFormat>По избор</PresentationFormat>
  <Paragraphs>672</Paragraphs>
  <Slides>44</Slides>
  <Notes>44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44</vt:i4>
      </vt:variant>
    </vt:vector>
  </HeadingPairs>
  <TitlesOfParts>
    <vt:vector size="50" baseType="lpstr">
      <vt:lpstr>Arial</vt:lpstr>
      <vt:lpstr>Roboto</vt:lpstr>
      <vt:lpstr>Calibri</vt:lpstr>
      <vt:lpstr>Noto Sans Symbols</vt:lpstr>
      <vt:lpstr>Consolas</vt:lpstr>
      <vt:lpstr>VSC Programming PHP</vt:lpstr>
      <vt:lpstr>Laravel Lab - 2  </vt:lpstr>
      <vt:lpstr>Table of Contents</vt:lpstr>
      <vt:lpstr>Learn to Search in Internet</vt:lpstr>
      <vt:lpstr>Презентация на PowerPoint</vt:lpstr>
      <vt:lpstr>Task 1</vt:lpstr>
      <vt:lpstr>Working with files</vt:lpstr>
      <vt:lpstr>Working with files</vt:lpstr>
      <vt:lpstr>Working with files</vt:lpstr>
      <vt:lpstr>Working with files</vt:lpstr>
      <vt:lpstr>Working with files</vt:lpstr>
      <vt:lpstr>Working with files</vt:lpstr>
      <vt:lpstr>Working with files</vt:lpstr>
      <vt:lpstr>Upload files </vt:lpstr>
      <vt:lpstr>Upload files</vt:lpstr>
      <vt:lpstr>Working with files</vt:lpstr>
      <vt:lpstr>Working with files</vt:lpstr>
      <vt:lpstr>Working with files</vt:lpstr>
      <vt:lpstr>Working with files</vt:lpstr>
      <vt:lpstr>Working with files</vt:lpstr>
      <vt:lpstr>Working with files</vt:lpstr>
      <vt:lpstr>Working with files</vt:lpstr>
      <vt:lpstr>Task 2</vt:lpstr>
      <vt:lpstr>Презентация на PowerPoint</vt:lpstr>
      <vt:lpstr>Polymorphic Relations</vt:lpstr>
      <vt:lpstr>Polymorphic Relations</vt:lpstr>
      <vt:lpstr>One to one polymorphic relations</vt:lpstr>
      <vt:lpstr>One to one polymorphic relations</vt:lpstr>
      <vt:lpstr>One to one polymorphic relations</vt:lpstr>
      <vt:lpstr>One to one polymorphic relations</vt:lpstr>
      <vt:lpstr>One to one polymorphic relations</vt:lpstr>
      <vt:lpstr>One to one polymorphic relations</vt:lpstr>
      <vt:lpstr>Polymorphic Relations</vt:lpstr>
      <vt:lpstr>Polymorphic Relations</vt:lpstr>
      <vt:lpstr>One to many polymorphic relations</vt:lpstr>
      <vt:lpstr>One to many polymorphic relations</vt:lpstr>
      <vt:lpstr>One to many polymorphic relations</vt:lpstr>
      <vt:lpstr>One to many polymorphic relations</vt:lpstr>
      <vt:lpstr>One to one polymorphic relations</vt:lpstr>
      <vt:lpstr>Презентация на PowerPoint</vt:lpstr>
      <vt:lpstr>Insert polymorphic relations data</vt:lpstr>
      <vt:lpstr>Polymorphic Relations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Laravel Lab - 2</dc:title>
  <dc:creator>Milena</dc:creator>
  <cp:lastModifiedBy>Ariel</cp:lastModifiedBy>
  <cp:revision>8</cp:revision>
  <dcterms:modified xsi:type="dcterms:W3CDTF">2020-11-08T15:20:13Z</dcterms:modified>
</cp:coreProperties>
</file>